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sldIdLst>
    <p:sldId id="274" r:id="rId3"/>
    <p:sldId id="273" r:id="rId4"/>
    <p:sldId id="258" r:id="rId5"/>
    <p:sldId id="259" r:id="rId6"/>
    <p:sldId id="266" r:id="rId7"/>
    <p:sldId id="260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B703"/>
    <a:srgbClr val="35688B"/>
    <a:srgbClr val="337C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37" d="100"/>
          <a:sy n="137" d="100"/>
        </p:scale>
        <p:origin x="20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7A21-155D-4F62-8A11-B3F125E17616}" type="datetimeFigureOut">
              <a:rPr lang="en-US" smtClean="0"/>
              <a:t>11/5/19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BBF7-581C-4FB0-83E4-310F1377AF4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25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7A21-155D-4F62-8A11-B3F125E17616}" type="datetimeFigureOut">
              <a:rPr lang="en-US" smtClean="0"/>
              <a:t>11/5/19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BBF7-581C-4FB0-83E4-310F1377AF4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82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7A21-155D-4F62-8A11-B3F125E17616}" type="datetimeFigureOut">
              <a:rPr lang="en-US" smtClean="0"/>
              <a:t>11/5/19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BBF7-581C-4FB0-83E4-310F1377AF4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31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7A21-155D-4F62-8A11-B3F125E17616}" type="datetimeFigureOut">
              <a:rPr lang="en-US" smtClean="0"/>
              <a:t>11/5/19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BBF7-581C-4FB0-83E4-310F1377AF4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90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7A21-155D-4F62-8A11-B3F125E17616}" type="datetimeFigureOut">
              <a:rPr lang="en-US" smtClean="0"/>
              <a:t>11/5/19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BBF7-581C-4FB0-83E4-310F1377AF4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162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7A21-155D-4F62-8A11-B3F125E17616}" type="datetimeFigureOut">
              <a:rPr lang="en-US" smtClean="0"/>
              <a:t>11/5/19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BBF7-581C-4FB0-83E4-310F1377AF4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79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7A21-155D-4F62-8A11-B3F125E17616}" type="datetimeFigureOut">
              <a:rPr lang="en-US" smtClean="0"/>
              <a:t>11/5/19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BBF7-581C-4FB0-83E4-310F1377AF4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25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7A21-155D-4F62-8A11-B3F125E17616}" type="datetimeFigureOut">
              <a:rPr lang="en-US" smtClean="0"/>
              <a:t>11/5/19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BBF7-581C-4FB0-83E4-310F1377AF4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03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7A21-155D-4F62-8A11-B3F125E17616}" type="datetimeFigureOut">
              <a:rPr lang="en-US" smtClean="0"/>
              <a:t>11/5/19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BBF7-581C-4FB0-83E4-310F1377AF43}" type="slidenum">
              <a:rPr lang="en-US" smtClean="0"/>
              <a:t>‹N°›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2401958" y="10886"/>
            <a:ext cx="1853340" cy="684711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en-US" sz="1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Edit the text with your own short phrase. 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The animation is already done for you; just copy and paste the slide into your existing presentation. </a:t>
            </a:r>
          </a:p>
        </p:txBody>
      </p:sp>
    </p:spTree>
    <p:extLst>
      <p:ext uri="{BB962C8B-B14F-4D97-AF65-F5344CB8AC3E}">
        <p14:creationId xmlns:p14="http://schemas.microsoft.com/office/powerpoint/2010/main" val="3870045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7A21-155D-4F62-8A11-B3F125E17616}" type="datetimeFigureOut">
              <a:rPr lang="en-US" smtClean="0"/>
              <a:t>11/5/19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BBF7-581C-4FB0-83E4-310F1377AF4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498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07A21-155D-4F62-8A11-B3F125E17616}" type="datetimeFigureOut">
              <a:rPr lang="en-US" smtClean="0"/>
              <a:t>11/5/19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BBF7-581C-4FB0-83E4-310F1377AF4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07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07A21-155D-4F62-8A11-B3F125E17616}" type="datetimeFigureOut">
              <a:rPr lang="en-US" smtClean="0"/>
              <a:t>11/5/19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7BBF7-581C-4FB0-83E4-310F1377AF4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74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1" b="901"/>
          <a:stretch/>
        </p:blipFill>
        <p:spPr>
          <a:xfrm>
            <a:off x="311335" y="311970"/>
            <a:ext cx="11586622" cy="52101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56" y="170410"/>
            <a:ext cx="11984019" cy="62267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65920" y="582622"/>
            <a:ext cx="2592761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BE" b="1" dirty="0">
                <a:solidFill>
                  <a:schemeClr val="bg1"/>
                </a:solidFill>
              </a:rPr>
              <a:t>WWW.KEYOFFICE.CLOUD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81082" y="6465340"/>
            <a:ext cx="5680038" cy="369332"/>
          </a:xfrm>
          <a:prstGeom prst="rect">
            <a:avLst/>
          </a:prstGeom>
          <a:ln>
            <a:noFill/>
          </a:ln>
        </p:spPr>
        <p:style>
          <a:lnRef idx="0">
            <a:schemeClr val="accent5"/>
          </a:lnRef>
          <a:fillRef idx="1002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Make your business available from anywhere at any time</a:t>
            </a:r>
            <a:endParaRPr lang="fr-B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16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8" y="255362"/>
            <a:ext cx="11510683" cy="53019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9" y="117771"/>
            <a:ext cx="11984019" cy="62267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33958" y="330723"/>
            <a:ext cx="3476465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BE" b="1" dirty="0" err="1">
                <a:solidFill>
                  <a:schemeClr val="bg1"/>
                </a:solidFill>
              </a:rPr>
              <a:t>Follow</a:t>
            </a:r>
            <a:r>
              <a:rPr lang="fr-BE" b="1" dirty="0">
                <a:solidFill>
                  <a:schemeClr val="bg1"/>
                </a:solidFill>
              </a:rPr>
              <a:t> </a:t>
            </a:r>
            <a:r>
              <a:rPr lang="fr-BE" b="1" dirty="0" err="1">
                <a:solidFill>
                  <a:schemeClr val="bg1"/>
                </a:solidFill>
              </a:rPr>
              <a:t>your</a:t>
            </a:r>
            <a:r>
              <a:rPr lang="fr-BE" b="1" dirty="0">
                <a:solidFill>
                  <a:schemeClr val="bg1"/>
                </a:solidFill>
              </a:rPr>
              <a:t> return on </a:t>
            </a:r>
            <a:r>
              <a:rPr lang="fr-BE" b="1" dirty="0" err="1">
                <a:solidFill>
                  <a:schemeClr val="bg1"/>
                </a:solidFill>
              </a:rPr>
              <a:t>investments</a:t>
            </a:r>
            <a:endParaRPr lang="fr-BE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7694" y="6409104"/>
            <a:ext cx="2741520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ANALYTICAL DASHBOARDS</a:t>
            </a:r>
            <a:endParaRPr lang="fr-B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71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:fad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87" y="304752"/>
            <a:ext cx="11510682" cy="52321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9" y="117771"/>
            <a:ext cx="11984019" cy="62267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52524" y="352236"/>
            <a:ext cx="2979405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fr-BE" b="1" dirty="0" err="1">
                <a:solidFill>
                  <a:schemeClr val="bg1"/>
                </a:solidFill>
              </a:rPr>
              <a:t>Overview</a:t>
            </a:r>
            <a:r>
              <a:rPr lang="fr-BE" b="1" dirty="0">
                <a:solidFill>
                  <a:schemeClr val="bg1"/>
                </a:solidFill>
              </a:rPr>
              <a:t> </a:t>
            </a:r>
            <a:r>
              <a:rPr lang="fr-BE" b="1" dirty="0" err="1">
                <a:solidFill>
                  <a:schemeClr val="bg1"/>
                </a:solidFill>
              </a:rPr>
              <a:t>your</a:t>
            </a:r>
            <a:r>
              <a:rPr lang="fr-BE" b="1" dirty="0">
                <a:solidFill>
                  <a:schemeClr val="bg1"/>
                </a:solidFill>
              </a:rPr>
              <a:t> VAT situation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09897" y="6402743"/>
            <a:ext cx="2957861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ACCOUNTING INFORMATION</a:t>
            </a:r>
            <a:endParaRPr lang="fr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fade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270464"/>
            <a:ext cx="11534002" cy="52433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9" y="117771"/>
            <a:ext cx="11984019" cy="62267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52524" y="352236"/>
            <a:ext cx="4559133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BE" b="1" dirty="0" err="1">
                <a:solidFill>
                  <a:schemeClr val="bg1"/>
                </a:solidFill>
              </a:rPr>
              <a:t>Follow</a:t>
            </a:r>
            <a:r>
              <a:rPr lang="fr-BE" b="1" dirty="0">
                <a:solidFill>
                  <a:schemeClr val="bg1"/>
                </a:solidFill>
              </a:rPr>
              <a:t>-up </a:t>
            </a:r>
            <a:r>
              <a:rPr lang="fr-BE" b="1" dirty="0" err="1">
                <a:solidFill>
                  <a:schemeClr val="bg1"/>
                </a:solidFill>
              </a:rPr>
              <a:t>your</a:t>
            </a:r>
            <a:r>
              <a:rPr lang="fr-BE" b="1" dirty="0">
                <a:solidFill>
                  <a:schemeClr val="bg1"/>
                </a:solidFill>
              </a:rPr>
              <a:t> running </a:t>
            </a:r>
            <a:r>
              <a:rPr lang="fr-BE" b="1" dirty="0" err="1">
                <a:solidFill>
                  <a:schemeClr val="bg1"/>
                </a:solidFill>
              </a:rPr>
              <a:t>projects</a:t>
            </a:r>
            <a:r>
              <a:rPr lang="fr-BE" b="1" dirty="0">
                <a:solidFill>
                  <a:schemeClr val="bg1"/>
                </a:solidFill>
              </a:rPr>
              <a:t> and </a:t>
            </a:r>
            <a:r>
              <a:rPr lang="fr-BE" b="1" dirty="0" err="1">
                <a:solidFill>
                  <a:schemeClr val="bg1"/>
                </a:solidFill>
              </a:rPr>
              <a:t>activities</a:t>
            </a:r>
            <a:endParaRPr lang="fr-BE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02615" y="4325022"/>
            <a:ext cx="3638112" cy="40011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SIMPLE PROJECT MANAGEMENT</a:t>
            </a:r>
            <a:endParaRPr lang="fr-B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92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fade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7"/>
          <a:stretch/>
        </p:blipFill>
        <p:spPr>
          <a:xfrm>
            <a:off x="333486" y="294592"/>
            <a:ext cx="11495185" cy="52133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35" y="114168"/>
            <a:ext cx="11984019" cy="62267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63282" y="362994"/>
            <a:ext cx="2902205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BE" b="1" dirty="0" err="1">
                <a:solidFill>
                  <a:schemeClr val="bg1"/>
                </a:solidFill>
              </a:rPr>
              <a:t>Organize</a:t>
            </a:r>
            <a:r>
              <a:rPr lang="fr-BE" b="1" dirty="0">
                <a:solidFill>
                  <a:schemeClr val="bg1"/>
                </a:solidFill>
              </a:rPr>
              <a:t> all </a:t>
            </a:r>
            <a:r>
              <a:rPr lang="fr-BE" b="1" dirty="0" err="1">
                <a:solidFill>
                  <a:schemeClr val="bg1"/>
                </a:solidFill>
              </a:rPr>
              <a:t>your</a:t>
            </a:r>
            <a:r>
              <a:rPr lang="fr-BE" b="1" dirty="0">
                <a:solidFill>
                  <a:schemeClr val="bg1"/>
                </a:solidFill>
              </a:rPr>
              <a:t> documents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93092" y="4529186"/>
            <a:ext cx="2505622" cy="7078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DAILY BACKUP of all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your files and folders!</a:t>
            </a:r>
            <a:endParaRPr lang="fr-BE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91706" y="6394688"/>
            <a:ext cx="5483039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NEVER LOSE IMPORTANT DOCUMENTS ANYMORE</a:t>
            </a:r>
            <a:endParaRPr lang="fr-BE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81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8000">
        <p:fade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87" y="256221"/>
            <a:ext cx="11521440" cy="53170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9" y="117771"/>
            <a:ext cx="11984019" cy="62267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63282" y="352236"/>
            <a:ext cx="3414268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BE" b="1" dirty="0" err="1">
                <a:solidFill>
                  <a:schemeClr val="bg1"/>
                </a:solidFill>
              </a:rPr>
              <a:t>Get</a:t>
            </a:r>
            <a:r>
              <a:rPr lang="fr-BE" b="1" dirty="0">
                <a:solidFill>
                  <a:schemeClr val="bg1"/>
                </a:solidFill>
              </a:rPr>
              <a:t> a </a:t>
            </a:r>
            <a:r>
              <a:rPr lang="fr-BE" b="1" dirty="0" err="1">
                <a:solidFill>
                  <a:schemeClr val="bg1"/>
                </a:solidFill>
              </a:rPr>
              <a:t>clear</a:t>
            </a:r>
            <a:r>
              <a:rPr lang="fr-BE" b="1" dirty="0">
                <a:solidFill>
                  <a:schemeClr val="bg1"/>
                </a:solidFill>
              </a:rPr>
              <a:t> </a:t>
            </a:r>
            <a:r>
              <a:rPr lang="fr-BE" b="1" dirty="0" err="1">
                <a:solidFill>
                  <a:schemeClr val="bg1"/>
                </a:solidFill>
              </a:rPr>
              <a:t>view</a:t>
            </a:r>
            <a:r>
              <a:rPr lang="fr-BE" b="1" dirty="0">
                <a:solidFill>
                  <a:schemeClr val="bg1"/>
                </a:solidFill>
              </a:rPr>
              <a:t> on all </a:t>
            </a:r>
            <a:r>
              <a:rPr lang="fr-BE" b="1" dirty="0" err="1">
                <a:solidFill>
                  <a:schemeClr val="bg1"/>
                </a:solidFill>
              </a:rPr>
              <a:t>your</a:t>
            </a:r>
            <a:r>
              <a:rPr lang="fr-BE" b="1" dirty="0">
                <a:solidFill>
                  <a:schemeClr val="bg1"/>
                </a:solidFill>
              </a:rPr>
              <a:t> </a:t>
            </a:r>
            <a:r>
              <a:rPr lang="fr-BE" b="1" dirty="0" err="1">
                <a:solidFill>
                  <a:schemeClr val="bg1"/>
                </a:solidFill>
              </a:rPr>
              <a:t>assets</a:t>
            </a:r>
            <a:endParaRPr lang="fr-BE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7302" y="6397484"/>
            <a:ext cx="1433021" cy="40011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INVENTORY</a:t>
            </a:r>
          </a:p>
        </p:txBody>
      </p:sp>
    </p:spTree>
    <p:extLst>
      <p:ext uri="{BB962C8B-B14F-4D97-AF65-F5344CB8AC3E}">
        <p14:creationId xmlns:p14="http://schemas.microsoft.com/office/powerpoint/2010/main" val="13805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7000">
        <p:fade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" r="858"/>
          <a:stretch/>
        </p:blipFill>
        <p:spPr>
          <a:xfrm>
            <a:off x="333489" y="357546"/>
            <a:ext cx="11575136" cy="51934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56" y="170410"/>
            <a:ext cx="11984019" cy="62267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41265" y="407002"/>
            <a:ext cx="3816558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Follow-up your daily work and To Do’s</a:t>
            </a: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36487" y="6440174"/>
            <a:ext cx="3755580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TASKS AND AUTOMATED REMINDERS</a:t>
            </a:r>
            <a:endParaRPr lang="fr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12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7000">
        <p:fade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71" y="254633"/>
            <a:ext cx="11542955" cy="5297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9" y="117771"/>
            <a:ext cx="11984019" cy="62267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63282" y="341478"/>
            <a:ext cx="4363695" cy="369332"/>
          </a:xfrm>
          <a:prstGeom prst="rect">
            <a:avLst/>
          </a:prstGeom>
          <a:solidFill>
            <a:schemeClr val="bg1">
              <a:lumMod val="5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BE" b="1" dirty="0" err="1">
                <a:solidFill>
                  <a:schemeClr val="bg1"/>
                </a:solidFill>
              </a:rPr>
              <a:t>Keep</a:t>
            </a:r>
            <a:r>
              <a:rPr lang="fr-BE" b="1" dirty="0">
                <a:solidFill>
                  <a:schemeClr val="bg1"/>
                </a:solidFill>
              </a:rPr>
              <a:t> </a:t>
            </a:r>
            <a:r>
              <a:rPr lang="fr-BE" b="1" dirty="0" err="1">
                <a:solidFill>
                  <a:schemeClr val="bg1"/>
                </a:solidFill>
              </a:rPr>
              <a:t>track</a:t>
            </a:r>
            <a:r>
              <a:rPr lang="fr-BE" b="1" dirty="0">
                <a:solidFill>
                  <a:schemeClr val="bg1"/>
                </a:solidFill>
              </a:rPr>
              <a:t> of all </a:t>
            </a:r>
            <a:r>
              <a:rPr lang="fr-BE" b="1" dirty="0" err="1">
                <a:solidFill>
                  <a:schemeClr val="bg1"/>
                </a:solidFill>
              </a:rPr>
              <a:t>your</a:t>
            </a:r>
            <a:r>
              <a:rPr lang="fr-BE" b="1" dirty="0">
                <a:solidFill>
                  <a:schemeClr val="bg1"/>
                </a:solidFill>
              </a:rPr>
              <a:t> </a:t>
            </a:r>
            <a:r>
              <a:rPr lang="fr-BE" b="1" dirty="0" err="1">
                <a:solidFill>
                  <a:schemeClr val="bg1"/>
                </a:solidFill>
              </a:rPr>
              <a:t>contact’s</a:t>
            </a:r>
            <a:r>
              <a:rPr lang="fr-BE" b="1" dirty="0">
                <a:solidFill>
                  <a:schemeClr val="bg1"/>
                </a:solidFill>
              </a:rPr>
              <a:t> information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64290" y="4838982"/>
            <a:ext cx="68961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CRM</a:t>
            </a:r>
            <a:endParaRPr lang="fr-BE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89092" y="6420588"/>
            <a:ext cx="4188711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NEVER LOSE IMPORTANT DATA ANYMORE</a:t>
            </a:r>
            <a:endParaRPr lang="fr-B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99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8000">
        <p:fade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87" y="269884"/>
            <a:ext cx="11454539" cy="52487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9" y="117771"/>
            <a:ext cx="11984019" cy="62267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41766" y="345994"/>
            <a:ext cx="3447547" cy="369332"/>
          </a:xfrm>
          <a:prstGeom prst="rect">
            <a:avLst/>
          </a:prstGeom>
          <a:solidFill>
            <a:schemeClr val="bg1">
              <a:lumMod val="5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BE" b="1" dirty="0">
                <a:solidFill>
                  <a:schemeClr val="bg1"/>
                </a:solidFill>
              </a:rPr>
              <a:t>Plan </a:t>
            </a:r>
            <a:r>
              <a:rPr lang="fr-BE" b="1" dirty="0" err="1">
                <a:solidFill>
                  <a:schemeClr val="bg1"/>
                </a:solidFill>
              </a:rPr>
              <a:t>events</a:t>
            </a:r>
            <a:r>
              <a:rPr lang="fr-BE" b="1" dirty="0">
                <a:solidFill>
                  <a:schemeClr val="bg1"/>
                </a:solidFill>
              </a:rPr>
              <a:t> </a:t>
            </a:r>
            <a:r>
              <a:rPr lang="fr-BE" b="1" dirty="0" err="1">
                <a:solidFill>
                  <a:schemeClr val="bg1"/>
                </a:solidFill>
              </a:rPr>
              <a:t>based</a:t>
            </a:r>
            <a:r>
              <a:rPr lang="fr-BE" b="1" dirty="0">
                <a:solidFill>
                  <a:schemeClr val="bg1"/>
                </a:solidFill>
              </a:rPr>
              <a:t> on </a:t>
            </a:r>
            <a:r>
              <a:rPr lang="fr-BE" b="1" dirty="0" err="1">
                <a:solidFill>
                  <a:schemeClr val="bg1"/>
                </a:solidFill>
              </a:rPr>
              <a:t>availabilities</a:t>
            </a:r>
            <a:endParaRPr lang="fr-BE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6940" y="1425966"/>
            <a:ext cx="1723998" cy="3077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SHARED CALENDARS</a:t>
            </a:r>
            <a:endParaRPr lang="fr-BE" sz="1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94540" y="6399095"/>
            <a:ext cx="4971617" cy="3693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SHARE YOUR PLANNING WITH YOUR COLLEAGUES</a:t>
            </a:r>
            <a:endParaRPr lang="fr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43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7000">
        <p:fade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87" y="288555"/>
            <a:ext cx="11544382" cy="52193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9" y="117771"/>
            <a:ext cx="11984019" cy="62267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63282" y="367510"/>
            <a:ext cx="3221331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BE" b="1" dirty="0" err="1">
                <a:solidFill>
                  <a:schemeClr val="bg1"/>
                </a:solidFill>
              </a:rPr>
              <a:t>Track</a:t>
            </a:r>
            <a:r>
              <a:rPr lang="fr-BE" b="1" dirty="0">
                <a:solidFill>
                  <a:schemeClr val="bg1"/>
                </a:solidFill>
              </a:rPr>
              <a:t> time for </a:t>
            </a:r>
            <a:r>
              <a:rPr lang="fr-BE" b="1" dirty="0" err="1">
                <a:solidFill>
                  <a:schemeClr val="bg1"/>
                </a:solidFill>
              </a:rPr>
              <a:t>provided</a:t>
            </a:r>
            <a:r>
              <a:rPr lang="fr-BE" b="1" dirty="0">
                <a:solidFill>
                  <a:schemeClr val="bg1"/>
                </a:solidFill>
              </a:rPr>
              <a:t> services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10878" y="6399431"/>
            <a:ext cx="4181722" cy="40011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TIMESHEETS </a:t>
            </a:r>
            <a:r>
              <a:rPr lang="en-US" sz="2000" dirty="0">
                <a:solidFill>
                  <a:schemeClr val="bg1"/>
                </a:solidFill>
              </a:rPr>
              <a:t>and automatic invoicing</a:t>
            </a:r>
            <a:endParaRPr lang="fr-B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91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:fade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8" y="307907"/>
            <a:ext cx="11530829" cy="52000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9" y="117771"/>
            <a:ext cx="11984019" cy="622673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66200" y="6399588"/>
            <a:ext cx="4151714" cy="3693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Create an invoice has never been so easy!</a:t>
            </a:r>
            <a:endParaRPr lang="fr-BE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9768" y="373752"/>
            <a:ext cx="4749185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BE" b="1" dirty="0" err="1">
                <a:solidFill>
                  <a:schemeClr val="bg1"/>
                </a:solidFill>
              </a:rPr>
              <a:t>Generate</a:t>
            </a:r>
            <a:r>
              <a:rPr lang="fr-BE" b="1" dirty="0">
                <a:solidFill>
                  <a:schemeClr val="bg1"/>
                </a:solidFill>
              </a:rPr>
              <a:t> </a:t>
            </a:r>
            <a:r>
              <a:rPr lang="fr-BE" b="1" dirty="0" err="1">
                <a:solidFill>
                  <a:schemeClr val="bg1"/>
                </a:solidFill>
              </a:rPr>
              <a:t>your</a:t>
            </a:r>
            <a:r>
              <a:rPr lang="fr-BE" b="1" dirty="0">
                <a:solidFill>
                  <a:schemeClr val="bg1"/>
                </a:solidFill>
              </a:rPr>
              <a:t> </a:t>
            </a:r>
            <a:r>
              <a:rPr lang="fr-BE" b="1" dirty="0" err="1">
                <a:solidFill>
                  <a:schemeClr val="bg1"/>
                </a:solidFill>
              </a:rPr>
              <a:t>invoices</a:t>
            </a:r>
            <a:r>
              <a:rPr lang="fr-BE" b="1" dirty="0">
                <a:solidFill>
                  <a:schemeClr val="bg1"/>
                </a:solidFill>
              </a:rPr>
              <a:t> and </a:t>
            </a:r>
            <a:r>
              <a:rPr lang="fr-BE" b="1" dirty="0" err="1">
                <a:solidFill>
                  <a:schemeClr val="bg1"/>
                </a:solidFill>
              </a:rPr>
              <a:t>follow</a:t>
            </a:r>
            <a:r>
              <a:rPr lang="fr-BE" b="1" dirty="0">
                <a:solidFill>
                  <a:schemeClr val="bg1"/>
                </a:solidFill>
              </a:rPr>
              <a:t>-up </a:t>
            </a:r>
            <a:r>
              <a:rPr lang="fr-BE" b="1" dirty="0" err="1">
                <a:solidFill>
                  <a:schemeClr val="bg1"/>
                </a:solidFill>
              </a:rPr>
              <a:t>payments</a:t>
            </a:r>
            <a:endParaRPr lang="fr-B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25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8000">
        <p:fade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9" y="117771"/>
            <a:ext cx="11984019" cy="622673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02756" y="134885"/>
            <a:ext cx="11986632" cy="6179854"/>
            <a:chOff x="102757" y="151967"/>
            <a:chExt cx="11986632" cy="617985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73" y="305535"/>
              <a:ext cx="11564896" cy="526478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57" y="151967"/>
              <a:ext cx="11986632" cy="6179854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2123201" y="364562"/>
            <a:ext cx="4809009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BE" b="1" dirty="0">
                <a:solidFill>
                  <a:schemeClr val="bg1"/>
                </a:solidFill>
              </a:rPr>
              <a:t>Compare </a:t>
            </a:r>
            <a:r>
              <a:rPr lang="fr-BE" b="1" dirty="0" err="1">
                <a:solidFill>
                  <a:schemeClr val="bg1"/>
                </a:solidFill>
              </a:rPr>
              <a:t>results</a:t>
            </a:r>
            <a:r>
              <a:rPr lang="fr-BE" b="1" dirty="0">
                <a:solidFill>
                  <a:schemeClr val="bg1"/>
                </a:solidFill>
              </a:rPr>
              <a:t> </a:t>
            </a:r>
            <a:r>
              <a:rPr lang="fr-BE" b="1" dirty="0" err="1">
                <a:solidFill>
                  <a:schemeClr val="bg1"/>
                </a:solidFill>
              </a:rPr>
              <a:t>with</a:t>
            </a:r>
            <a:r>
              <a:rPr lang="fr-BE" b="1" dirty="0">
                <a:solidFill>
                  <a:schemeClr val="bg1"/>
                </a:solidFill>
              </a:rPr>
              <a:t> </a:t>
            </a:r>
            <a:r>
              <a:rPr lang="fr-BE" b="1" dirty="0" err="1">
                <a:solidFill>
                  <a:schemeClr val="bg1"/>
                </a:solidFill>
              </a:rPr>
              <a:t>previous</a:t>
            </a:r>
            <a:r>
              <a:rPr lang="fr-BE" b="1" dirty="0">
                <a:solidFill>
                  <a:schemeClr val="bg1"/>
                </a:solidFill>
              </a:rPr>
              <a:t> </a:t>
            </a:r>
            <a:r>
              <a:rPr lang="fr-BE" b="1" dirty="0" err="1">
                <a:solidFill>
                  <a:schemeClr val="bg1"/>
                </a:solidFill>
              </a:rPr>
              <a:t>years</a:t>
            </a:r>
            <a:r>
              <a:rPr lang="fr-BE" b="1" dirty="0">
                <a:solidFill>
                  <a:schemeClr val="bg1"/>
                </a:solidFill>
              </a:rPr>
              <a:t> or </a:t>
            </a:r>
            <a:r>
              <a:rPr lang="fr-BE" b="1" dirty="0" err="1">
                <a:solidFill>
                  <a:schemeClr val="bg1"/>
                </a:solidFill>
              </a:rPr>
              <a:t>monthes</a:t>
            </a:r>
            <a:endParaRPr lang="fr-BE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78728" y="6409852"/>
            <a:ext cx="2662396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FINANCIAL DASHBOARDS</a:t>
            </a:r>
            <a:endParaRPr lang="fr-B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97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7000">
        <p:fade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98" y="301215"/>
            <a:ext cx="11628267" cy="52067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9" y="117771"/>
            <a:ext cx="11984019" cy="62267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72039" y="377327"/>
            <a:ext cx="4317720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fr-BE" b="1" dirty="0">
                <a:solidFill>
                  <a:schemeClr val="bg1"/>
                </a:solidFill>
              </a:rPr>
              <a:t>Rate </a:t>
            </a:r>
            <a:r>
              <a:rPr lang="fr-BE" b="1" dirty="0" err="1">
                <a:solidFill>
                  <a:schemeClr val="bg1"/>
                </a:solidFill>
              </a:rPr>
              <a:t>your</a:t>
            </a:r>
            <a:r>
              <a:rPr lang="fr-BE" b="1" dirty="0">
                <a:solidFill>
                  <a:schemeClr val="bg1"/>
                </a:solidFill>
              </a:rPr>
              <a:t> customers by turnover and profit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73874" y="6409855"/>
            <a:ext cx="2609497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FINANCIAL DASHBOARDS</a:t>
            </a:r>
            <a:endParaRPr lang="fr-B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71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7000">
        <p:fade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87" y="288025"/>
            <a:ext cx="11521440" cy="52654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9" y="117771"/>
            <a:ext cx="11984019" cy="62267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44717" y="341815"/>
            <a:ext cx="4782335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BE" b="1" dirty="0" err="1">
                <a:solidFill>
                  <a:schemeClr val="bg1"/>
                </a:solidFill>
              </a:rPr>
              <a:t>Analyze</a:t>
            </a:r>
            <a:r>
              <a:rPr lang="fr-BE" b="1" dirty="0">
                <a:solidFill>
                  <a:schemeClr val="bg1"/>
                </a:solidFill>
              </a:rPr>
              <a:t> </a:t>
            </a:r>
            <a:r>
              <a:rPr lang="fr-BE" b="1" dirty="0" err="1">
                <a:solidFill>
                  <a:schemeClr val="bg1"/>
                </a:solidFill>
              </a:rPr>
              <a:t>your</a:t>
            </a:r>
            <a:r>
              <a:rPr lang="fr-BE" b="1" dirty="0">
                <a:solidFill>
                  <a:schemeClr val="bg1"/>
                </a:solidFill>
              </a:rPr>
              <a:t> revenues by </a:t>
            </a:r>
            <a:r>
              <a:rPr lang="fr-BE" b="1" dirty="0" err="1">
                <a:solidFill>
                  <a:schemeClr val="bg1"/>
                </a:solidFill>
              </a:rPr>
              <a:t>activities</a:t>
            </a:r>
            <a:r>
              <a:rPr lang="fr-BE" b="1" dirty="0">
                <a:solidFill>
                  <a:schemeClr val="bg1"/>
                </a:solidFill>
              </a:rPr>
              <a:t> of </a:t>
            </a:r>
            <a:r>
              <a:rPr lang="fr-BE" b="1" dirty="0" err="1">
                <a:solidFill>
                  <a:schemeClr val="bg1"/>
                </a:solidFill>
              </a:rPr>
              <a:t>products</a:t>
            </a:r>
            <a:endParaRPr lang="fr-BE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96178" y="6405237"/>
            <a:ext cx="2741520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ANALYTICAL DASHBOARDS</a:t>
            </a:r>
            <a:endParaRPr lang="fr-B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22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7000">
        <p:fade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otlightText_16x9.potx" id="{0E8961C9-79E1-455B-9A3B-91D2FDDE1495}" vid="{E0B8714B-5A70-4978-BD2F-F6B98D031F0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2E7E256-FFAC-4EF1-A9D5-E41AD1350C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Animation slide Spotlight on text (widescren)</Template>
  <TotalTime>0</TotalTime>
  <Words>152</Words>
  <Application>Microsoft Macintosh PowerPoint</Application>
  <PresentationFormat>Grand écran</PresentationFormat>
  <Paragraphs>31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2017-11-12T09:39:09Z</dcterms:created>
  <dcterms:modified xsi:type="dcterms:W3CDTF">2019-11-05T20:46:17Z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TC040144319991</vt:lpwstr>
  </property>
</Properties>
</file>